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6"/>
  </p:notesMasterIdLst>
  <p:handoutMasterIdLst>
    <p:handoutMasterId r:id="rId37"/>
  </p:handoutMasterIdLst>
  <p:sldIdLst>
    <p:sldId id="268" r:id="rId10"/>
    <p:sldId id="296" r:id="rId11"/>
    <p:sldId id="343" r:id="rId12"/>
    <p:sldId id="319" r:id="rId13"/>
    <p:sldId id="341" r:id="rId14"/>
    <p:sldId id="320" r:id="rId15"/>
    <p:sldId id="321" r:id="rId16"/>
    <p:sldId id="322" r:id="rId17"/>
    <p:sldId id="323" r:id="rId18"/>
    <p:sldId id="342" r:id="rId19"/>
    <p:sldId id="324" r:id="rId20"/>
    <p:sldId id="34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1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 autoAdjust="0"/>
    <p:restoredTop sz="91429" autoAdjust="0"/>
  </p:normalViewPr>
  <p:slideViewPr>
    <p:cSldViewPr snapToGrid="0">
      <p:cViewPr varScale="1">
        <p:scale>
          <a:sx n="117" d="100"/>
          <a:sy n="117" d="100"/>
        </p:scale>
        <p:origin x="2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DSDM is an evolution of the Rapid Application Development (RAD).   DSDM is an alternative to Extreme Programming, Feature Driven Development (FDD), and Scaled Agile Framework (SAF).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Developed in England in the 1990s</a:t>
            </a: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Formalization of RAD</a:t>
            </a: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DSDM Consortium: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Created in 1994 by 16 European companies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Purpose:  "jointly developing and promoting an independent RAD framework" by combining their best practice experiences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Publishes standard and supporting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Developed in England in the 1990s</a:t>
            </a: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Formalization of RAD</a:t>
            </a: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DSDM Consortium: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Created in 1994 by 16 European companies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Purpose:  "jointly developing and promoting an independent RAD framework" by combining their best practice experiences</a:t>
            </a:r>
          </a:p>
          <a:p>
            <a:pPr lvl="1"/>
            <a:r>
              <a:rPr lang="en-US" dirty="0">
                <a:latin typeface="Gill Sans MT" charset="0"/>
                <a:ea typeface="ＭＳ Ｐゴシック" charset="0"/>
              </a:rPr>
              <a:t>Publishes standard and supporting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8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roject.com/Articles/5097/What-Is-DSD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SSW-555: Agile Methods for Software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972057"/>
            <a:ext cx="5776232" cy="1745086"/>
          </a:xfrm>
        </p:spPr>
        <p:txBody>
          <a:bodyPr/>
          <a:lstStyle/>
          <a:p>
            <a:r>
              <a:rPr lang="en-US" sz="3200" b="1" dirty="0"/>
              <a:t>Dynamic Systems Development Method (DSDM)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681260"/>
            <a:ext cx="8916987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Dynamic Systems Development Method (DSDM)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709"/>
            <a:ext cx="9144000" cy="4170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886" y="5682343"/>
            <a:ext cx="6648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http://www.codeproject.com/Articles/5097/What-Is-DSDM</a:t>
            </a:r>
          </a:p>
        </p:txBody>
      </p:sp>
    </p:spTree>
    <p:extLst>
      <p:ext uri="{BB962C8B-B14F-4D97-AF65-F5344CB8AC3E}">
        <p14:creationId xmlns:p14="http://schemas.microsoft.com/office/powerpoint/2010/main" val="23229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8" y="392961"/>
            <a:ext cx="2331539" cy="13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8908" y="1391794"/>
            <a:ext cx="8614718" cy="4511810"/>
          </a:xfrm>
        </p:spPr>
        <p:txBody>
          <a:bodyPr/>
          <a:lstStyle/>
          <a:p>
            <a:pPr marL="457200" indent="-457200">
              <a:buFont typeface="Bookman Old Style" charset="0"/>
              <a:buAutoNum type="arabicPeriod"/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Active user involvement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imperative</a:t>
            </a:r>
          </a:p>
          <a:p>
            <a:pPr marL="457200" indent="-457200">
              <a:buFont typeface="Bookman Old Style" charset="0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DSDM teams must be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empowered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to make decisions</a:t>
            </a:r>
          </a:p>
          <a:p>
            <a:pPr marL="457200" indent="-457200">
              <a:buFont typeface="Bookman Old Style" charset="0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focus is on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frequent, incremental delivery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of products</a:t>
            </a:r>
          </a:p>
          <a:p>
            <a:pPr marL="457200" indent="-457200">
              <a:buFont typeface="Bookman Old Style" charset="0"/>
              <a:buAutoNum type="arabicPeriod"/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Fitness for business purpose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the essential criterion for acceptance of deliverables, i.e. meet the business need</a:t>
            </a:r>
          </a:p>
          <a:p>
            <a:pPr marL="457200" indent="-457200">
              <a:buFont typeface="Bookman Old Style" charset="0"/>
              <a:buAutoNum type="arabicPeriod"/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Iterative and incremental development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necessary to converge on an accurate business solution</a:t>
            </a:r>
          </a:p>
          <a:p>
            <a:pPr marL="457200" indent="-457200">
              <a:buFont typeface="Bookman Old Style" charset="0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changes during development are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reversible</a:t>
            </a:r>
          </a:p>
          <a:p>
            <a:pPr marL="457200" indent="-457200">
              <a:buFont typeface="Bookman Old Style" charset="0"/>
              <a:buAutoNum type="arabicPeriod"/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DSDM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8" y="177238"/>
            <a:ext cx="2331539" cy="13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8908" y="1534950"/>
            <a:ext cx="8614718" cy="451181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 startAt="6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Requirements are baselined only at a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high level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prototypes to define the details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Testing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is integrated throughout the lifecycle</a:t>
            </a:r>
          </a:p>
          <a:p>
            <a:pPr marL="514350" indent="-514350">
              <a:spcAft>
                <a:spcPts val="0"/>
              </a:spcAft>
              <a:buFont typeface="+mj-lt"/>
              <a:buAutoNum type="arabicPeriod" startAt="6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collaborative and co-operative approach between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all stakeholders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essential, 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Customer and supplier are on the same team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80/20 Rule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80% of the solution can be build in 20% of the time. Prioritize the other 20%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DSDM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8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DSDM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7025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33400" y="5943600"/>
            <a:ext cx="2887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Source: Highsmith chapter 18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703552" y="834836"/>
            <a:ext cx="1352272" cy="505605"/>
          </a:xfrm>
          <a:prstGeom prst="wedgeRoundRectCallout">
            <a:avLst>
              <a:gd name="adj1" fmla="val -57355"/>
              <a:gd name="adj2" fmla="val 88082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7624" y="905385"/>
            <a:ext cx="114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Here</a:t>
            </a:r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Develop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high level concept 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Decide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whether to start project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Does it make sense?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it technically feasible?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Identify stakeholders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especially: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Visionary </a:t>
            </a:r>
            <a:r>
              <a:rPr lang="mr-IN" sz="2400" dirty="0">
                <a:latin typeface="Gill Sans MT" charset="0"/>
                <a:ea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</a:rPr>
              <a:t> driving force behind the project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Project Manager – manages the project and the people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Plan feasibility study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Pre-project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517289" y="901060"/>
            <a:ext cx="3404642" cy="2351591"/>
            <a:chOff x="6019800" y="320452"/>
            <a:chExt cx="2921552" cy="1813148"/>
          </a:xfrm>
        </p:grpSpPr>
        <p:pic>
          <p:nvPicPr>
            <p:cNvPr id="6" name="Picture 5" descr="DSDMProcess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"/>
              <a:ext cx="2921552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 rot="2081144">
              <a:off x="6502789" y="320452"/>
              <a:ext cx="685800" cy="3048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11209"/>
            <a:ext cx="745394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Starts with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Facilitated Joint Workshop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Includes users and developers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Produces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Feasibility Report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Short business case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Evaluate suitability of DSDM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Early investigation of requirements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Can it be accomplished with available time and budget?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Also produces:</a:t>
            </a:r>
          </a:p>
          <a:p>
            <a:pPr lvl="1">
              <a:spcAft>
                <a:spcPts val="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</a:rPr>
              <a:t>Outline plan </a:t>
            </a:r>
            <a:r>
              <a:rPr lang="en-US" sz="2400" dirty="0">
                <a:latin typeface="Gill Sans MT" charset="0"/>
                <a:ea typeface="ＭＳ Ｐゴシック" charset="0"/>
              </a:rPr>
              <a:t>with schedules and budget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</a:rPr>
              <a:t>Risk log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May produce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first prototype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36572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Feasibility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6157684" y="1480315"/>
            <a:ext cx="2921000" cy="1812925"/>
            <a:chOff x="6019800" y="320452"/>
            <a:chExt cx="2921552" cy="1813148"/>
          </a:xfrm>
        </p:grpSpPr>
        <p:pic>
          <p:nvPicPr>
            <p:cNvPr id="6" name="Picture 9" descr="DSDMProcess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"/>
              <a:ext cx="2921552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 rot="2081144">
              <a:off x="6502789" y="320452"/>
              <a:ext cx="685800" cy="3048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Another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Facilitated Joint Workshop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Go down to the next level of detail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Does this make good business sense?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Produces: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</a:rPr>
              <a:t>Business Area definition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</a:rPr>
              <a:t>Prioritized requirements List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</a:rPr>
              <a:t>Development plan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</a:rPr>
              <a:t>System architecture </a:t>
            </a:r>
            <a:r>
              <a:rPr lang="en-US" sz="2400" dirty="0">
                <a:latin typeface="Gill Sans MT" charset="0"/>
                <a:ea typeface="ＭＳ Ｐゴシック" charset="0"/>
              </a:rPr>
              <a:t>definition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Updated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risk log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Business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5594469" y="1176376"/>
            <a:ext cx="3299157" cy="2122983"/>
            <a:chOff x="6019800" y="320452"/>
            <a:chExt cx="2921552" cy="1813148"/>
          </a:xfrm>
        </p:grpSpPr>
        <p:pic>
          <p:nvPicPr>
            <p:cNvPr id="6" name="Picture 9" descr="DSDMProcess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"/>
              <a:ext cx="2921552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 rot="2081144">
              <a:off x="6502789" y="320452"/>
              <a:ext cx="685800" cy="3048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37" y="2261261"/>
            <a:ext cx="3431522" cy="196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15088"/>
            <a:ext cx="89169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Produce </a:t>
            </a:r>
            <a:r>
              <a:rPr lang="en-US" sz="3200" b="1" i="1" dirty="0">
                <a:latin typeface="Gill Sans MT" charset="0"/>
                <a:ea typeface="ＭＳ Ｐゴシック" charset="0"/>
                <a:cs typeface="ＭＳ Ｐゴシック" charset="0"/>
              </a:rPr>
              <a:t>functional model </a:t>
            </a: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of system: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Prototypes</a:t>
            </a:r>
          </a:p>
          <a:p>
            <a:pPr lvl="2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Early versions of the system’s functionality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</a:rPr>
              <a:t>Documentation</a:t>
            </a:r>
          </a:p>
          <a:p>
            <a:pPr>
              <a:spcAft>
                <a:spcPts val="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4 activities:</a:t>
            </a:r>
          </a:p>
          <a:p>
            <a:pPr lvl="1">
              <a:spcAft>
                <a:spcPts val="0"/>
              </a:spcAft>
              <a:buFont typeface="Bookman Old Style" charset="0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</a:rPr>
              <a:t> Identify what is to be produced</a:t>
            </a:r>
          </a:p>
          <a:p>
            <a:pPr lvl="1">
              <a:spcAft>
                <a:spcPts val="0"/>
              </a:spcAft>
              <a:buFont typeface="Bookman Old Style" charset="0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</a:rPr>
              <a:t> Agree how and when to do it</a:t>
            </a:r>
          </a:p>
          <a:p>
            <a:pPr lvl="1">
              <a:spcAft>
                <a:spcPts val="0"/>
              </a:spcAft>
              <a:buFont typeface="Bookman Old Style" charset="0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</a:rPr>
              <a:t> Create the product</a:t>
            </a:r>
          </a:p>
          <a:p>
            <a:pPr lvl="1">
              <a:spcAft>
                <a:spcPts val="0"/>
              </a:spcAft>
              <a:buFont typeface="Bookman Old Style" charset="0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</a:rPr>
              <a:t> Check that it has been produced correctly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Functional model iteration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595723" y="3661493"/>
            <a:ext cx="685800" cy="304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96" y="1725226"/>
            <a:ext cx="3454407" cy="198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Design and build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848199" y="4027799"/>
            <a:ext cx="685800" cy="304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5227" y="1417638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Continue to refine the current prototype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System development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 often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Result is the current release of system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Installation and Deployment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Represents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cutover to operations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Installation of the completed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Produce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documentation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Train users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Implementation (Deployment)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6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18" y="1608987"/>
            <a:ext cx="3564608" cy="204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16200000">
            <a:off x="7960207" y="3159462"/>
            <a:ext cx="685800" cy="304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from: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http://www.codeproject.com/Articles/5097/What-Is-DSDM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Rapid Application Development, James Martin, </a:t>
            </a:r>
            <a:r>
              <a:rPr lang="is-IS" sz="2800" b="1"/>
              <a:t>ISBN-13:</a:t>
            </a:r>
            <a:r>
              <a:rPr lang="is-IS" sz="2800"/>
              <a:t> 978-0023767753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59" y="3388194"/>
            <a:ext cx="2142853" cy="27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84" y="846138"/>
            <a:ext cx="2921000" cy="167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6092" y="1684235"/>
            <a:ext cx="8916987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Support and maintenance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of product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Post-project review</a:t>
            </a:r>
          </a:p>
          <a:p>
            <a:pPr lvl="1">
              <a:spcAft>
                <a:spcPts val="60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DSDM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waits until the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end of the project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to review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eXtreme Programming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reviews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throughout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the project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Post-project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MoSCoW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Time boxing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Evolutionary prototyping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Facilitated Joint Workshops (JAD)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Core techniques of DSDM and RAD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545" y="27920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60" y="1176376"/>
            <a:ext cx="1786346" cy="13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46138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 that DSDM trades features for time/schedule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Prioritization of requirements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M</a:t>
            </a:r>
            <a:r>
              <a:rPr lang="en-US" sz="2400" dirty="0">
                <a:latin typeface="Gill Sans MT" charset="0"/>
                <a:ea typeface="ＭＳ Ｐゴシック" charset="0"/>
              </a:rPr>
              <a:t>ust have: system is useless without these features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S</a:t>
            </a:r>
            <a:r>
              <a:rPr lang="en-US" sz="2400" dirty="0">
                <a:latin typeface="Gill Sans MT" charset="0"/>
                <a:ea typeface="ＭＳ Ｐゴシック" charset="0"/>
              </a:rPr>
              <a:t>hould have: important requirements, but there is a work-around so that these can be left out for now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C</a:t>
            </a:r>
            <a:r>
              <a:rPr lang="en-US" sz="2400" dirty="0">
                <a:latin typeface="Gill Sans MT" charset="0"/>
                <a:ea typeface="ＭＳ Ｐゴシック" charset="0"/>
              </a:rPr>
              <a:t>ould have: consider for future iterations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W</a:t>
            </a:r>
            <a:r>
              <a:rPr lang="en-US" sz="2400" dirty="0">
                <a:latin typeface="Gill Sans MT" charset="0"/>
                <a:ea typeface="ＭＳ Ｐゴシック" charset="0"/>
              </a:rPr>
              <a:t>ant to have (</a:t>
            </a:r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W</a:t>
            </a:r>
            <a:r>
              <a:rPr lang="en-US" sz="2400" dirty="0">
                <a:latin typeface="Gill Sans MT" charset="0"/>
                <a:ea typeface="ＭＳ Ｐゴシック" charset="0"/>
              </a:rPr>
              <a:t>aiting list/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W</a:t>
            </a:r>
            <a:r>
              <a:rPr lang="en-US" sz="2400" dirty="0">
                <a:latin typeface="Gill Sans MT" charset="0"/>
                <a:ea typeface="ＭＳ Ｐゴシック" charset="0"/>
              </a:rPr>
              <a:t>on’t have): least important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At each iteration the team decides which requirements to include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Focus on must-haves (60%)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Must include some others (20% should-haves, 20% could-haves)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M</a:t>
            </a:r>
            <a:r>
              <a:rPr lang="en-US" dirty="0">
                <a:latin typeface="Gill Sans MT"/>
                <a:cs typeface="Gill Sans MT"/>
              </a:rPr>
              <a:t>o</a:t>
            </a:r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SC</a:t>
            </a:r>
            <a:r>
              <a:rPr lang="en-US" dirty="0">
                <a:latin typeface="Gill Sans MT"/>
                <a:cs typeface="Gill Sans MT"/>
              </a:rPr>
              <a:t>o</a:t>
            </a:r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W </a:t>
            </a:r>
            <a:r>
              <a:rPr lang="mr-IN" dirty="0">
                <a:latin typeface="Gill Sans MT"/>
                <a:cs typeface="Gill Sans MT"/>
              </a:rPr>
              <a:t>–</a:t>
            </a:r>
            <a:r>
              <a:rPr lang="en-US" dirty="0">
                <a:latin typeface="Gill Sans MT"/>
                <a:cs typeface="Gill Sans MT"/>
              </a:rPr>
              <a:t> 80/20 prioritization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1" y="1320067"/>
            <a:ext cx="1606730" cy="120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Set deadlines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adjust requirements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resources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Each increment has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fixed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deadline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Each increment should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deliver something useful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Development team may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drop some deliverables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 order to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meet deadline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Drop requirements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Acquire third party solution for requirements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Add resources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Time boxing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55" y="1699595"/>
            <a:ext cx="1650303" cy="12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47035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Rather than spend all the effort to develop a complete system, build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quick prototype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to test its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feasibility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Prototypes are widely used in most forms of engineering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Low-fidelity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(throwaway) prototyping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Quick demonstration of a feature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Result is not useful for development into a product or service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Evolutionary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(rapid) prototyping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Rapid construction of a simple feature, often done with special tools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Result may be modified to evolve into the final product or service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Prototyping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46" y="2625635"/>
            <a:ext cx="1157778" cy="8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Developed by Chuck Morris and Tony Crawford at IBM in late 1970s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IBM owned 90% of the computing market in the early 1970s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users and developers together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 solve a problem</a:t>
            </a:r>
          </a:p>
          <a:p>
            <a:pPr>
              <a:spcAft>
                <a:spcPts val="60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Facilitated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joint workshops: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Small team of users and developers work offsite for 1-5 days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Focus on most important features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May create low-fidelity prototypes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May produce detailed specifications of features and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Joint Application Design (JAD)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31" y="274638"/>
            <a:ext cx="1258115" cy="9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Rapid Application Development (RAD)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Dynamic Systems Development Method (DSDM)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Core techniques of RAD and DSDM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58" y="2825580"/>
            <a:ext cx="4770120" cy="273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12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79" y="3915577"/>
            <a:ext cx="1819743" cy="121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34" y="1548652"/>
            <a:ext cx="1565635" cy="14496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30483"/>
            <a:ext cx="8492578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traditional software development model was based on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Customer-Supplier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relationship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Used a </a:t>
            </a:r>
            <a:r>
              <a:rPr lang="en-US" sz="2800" b="1" i="1" dirty="0">
                <a:latin typeface="Gill Sans MT" charset="0"/>
                <a:ea typeface="ＭＳ Ｐゴシック" charset="0"/>
              </a:rPr>
              <a:t>traditional engineering model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Create design, construct solution, and deliver to customer 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</a:rPr>
              <a:t>Fixed contract </a:t>
            </a:r>
            <a:r>
              <a:rPr lang="en-US" sz="2800" dirty="0">
                <a:latin typeface="Gill Sans MT" charset="0"/>
                <a:ea typeface="ＭＳ Ｐゴシック" charset="0"/>
              </a:rPr>
              <a:t>between customer and supplier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</a:rPr>
              <a:t>E.g. big government agency and software supplier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Fixed schedule, e.g. 1-2 years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Requirements negotiated up front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Customers and developers were independent and frequently didn’t trust each other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Rapid: the precursor to Agile (1970s)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6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5537" y="1338447"/>
            <a:ext cx="849257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Companies created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in-house IT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departments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create new reports from an existing database or automate manual processes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Customers and suppliers work for the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company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In-house development could use a different model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Schedule could trade features for speed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Requirements could be changed during development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No need to renegotiate contract terms and conditions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Customers and developers could work together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62899" cy="1143000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Rapid: the precursor to Agile (1980s)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24" y="846138"/>
            <a:ext cx="211836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0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7871" y="1023518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Originally developed in the 1970s by Dan Gielan at New York Telephone Co's Systems Development Center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Later codified by James Martin at IBM in his book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Rapid Application Development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1991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Reduces development time by: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Substituting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prototypes</a:t>
            </a:r>
            <a:r>
              <a:rPr lang="en-US" sz="2400" dirty="0">
                <a:latin typeface="Gill Sans MT" charset="0"/>
                <a:ea typeface="ＭＳ Ｐゴシック" charset="0"/>
              </a:rPr>
              <a:t> for requirements specifications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Using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existing</a:t>
            </a:r>
            <a:r>
              <a:rPr lang="en-US" sz="2400" dirty="0">
                <a:latin typeface="Gill Sans MT" charset="0"/>
                <a:ea typeface="ＭＳ Ｐゴシック" charset="0"/>
              </a:rPr>
              <a:t> databases, data models, and tools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Trading features for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speed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</a:rPr>
              <a:t>	Implementing </a:t>
            </a:r>
            <a:r>
              <a:rPr lang="en-US" sz="2600" b="1" i="1" dirty="0">
                <a:latin typeface="Gill Sans MT" charset="0"/>
                <a:ea typeface="ＭＳ Ｐゴシック" charset="0"/>
              </a:rPr>
              <a:t>most important </a:t>
            </a:r>
            <a:r>
              <a:rPr lang="en-US" sz="2600" dirty="0">
                <a:latin typeface="Gill Sans MT" charset="0"/>
                <a:ea typeface="ＭＳ Ｐゴシック" charset="0"/>
              </a:rPr>
              <a:t>features </a:t>
            </a:r>
            <a:r>
              <a:rPr lang="en-US" sz="2600" b="1" i="1" dirty="0">
                <a:latin typeface="Gill Sans MT" charset="0"/>
                <a:ea typeface="ＭＳ Ｐゴシック" charset="0"/>
              </a:rPr>
              <a:t>first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Adding more features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incrementally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504658" cy="1143000"/>
          </a:xfrm>
        </p:spPr>
        <p:txBody>
          <a:bodyPr/>
          <a:lstStyle/>
          <a:p>
            <a:r>
              <a:rPr lang="en-US" sz="3200" dirty="0">
                <a:latin typeface="Bookman Old Style" charset="0"/>
                <a:ea typeface="ＭＳ Ｐゴシック" charset="0"/>
                <a:cs typeface="ＭＳ Ｐゴシック" charset="0"/>
              </a:rPr>
              <a:t>Rapid Application Development (RAD)</a:t>
            </a: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38" y="2590848"/>
            <a:ext cx="1395546" cy="17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pPr marL="514350" indent="-514350">
              <a:buFont typeface="Bookman Old Style" charset="0"/>
              <a:buAutoNum type="arabicPeriod"/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Requirements Planning phase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– Users, managers, and IT staff members discuss requirements</a:t>
            </a:r>
          </a:p>
          <a:p>
            <a:pPr marL="514350" indent="-514350">
              <a:buFont typeface="Bookman Old Style" charset="0"/>
              <a:buAutoNum type="arabicPeriod"/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User design phase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– Users interact with systems analysts and develop reusable (evolutionary) prototypes</a:t>
            </a:r>
          </a:p>
          <a:p>
            <a:pPr marL="514350" indent="-514350">
              <a:buFont typeface="Bookman Old Style" charset="0"/>
              <a:buAutoNum type="arabicPeriod"/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Construction phase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– Users continue to participate and can still suggest changes or improvements as actual screens or reports are developed</a:t>
            </a:r>
          </a:p>
          <a:p>
            <a:pPr marL="514350" indent="-514350">
              <a:buFont typeface="Bookman Old Style" charset="0"/>
              <a:buAutoNum type="arabicPeriod"/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Cutover phase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– Data conversion, full-scale testing, system changeover, user training</a:t>
            </a:r>
          </a:p>
          <a:p>
            <a:pPr marL="514350" indent="-514350">
              <a:buFont typeface="Bookman Old Style" charset="0"/>
              <a:buAutoNum type="arabicPeriod"/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Repeat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until done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Facilitated joint workshops (JAD)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Customers and developers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Evolutionary prototyping evolving into finished products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Time boxed incremental delivery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Strict schedules that can’t be changed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Drop features rather than miss the deadline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Small teams including users (6-12)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CASE tools: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Rapid GUI development, e.g. Visual Basic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</a:rPr>
              <a:t>Assumes simple data models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4813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RAD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2796540"/>
            <a:ext cx="1990634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681260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Developed in England in the 1990s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Formalization of Rapid Application Development (RAD)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DSDM Consortium: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Created in 1994 by 16 European companies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Purpose:  "jointly developing and promoting an independent RAD framework" by combining their best practice experiences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Publishes standards and supporting material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Dynamic Systems Development Method (DSDM)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72" y="842554"/>
            <a:ext cx="2331539" cy="13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7219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89034</TotalTime>
  <Words>1330</Words>
  <Application>Microsoft Macintosh PowerPoint</Application>
  <PresentationFormat>On-screen Show (4:3)</PresentationFormat>
  <Paragraphs>253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Bookman Old Style</vt:lpstr>
      <vt:lpstr>Calibri</vt:lpstr>
      <vt:lpstr>Century Gothic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Rapid: the precursor to Agile (1970s)</vt:lpstr>
      <vt:lpstr>Rapid: the precursor to Agile (1980s)</vt:lpstr>
      <vt:lpstr>Rapid Application Development (RAD)</vt:lpstr>
      <vt:lpstr>RAD Process</vt:lpstr>
      <vt:lpstr>RAD Techniques</vt:lpstr>
      <vt:lpstr>Dynamic Systems Development Method (DSDM)</vt:lpstr>
      <vt:lpstr>Dynamic Systems Development Method (DSDM)</vt:lpstr>
      <vt:lpstr>DSDM Principles</vt:lpstr>
      <vt:lpstr>DSDM Principles</vt:lpstr>
      <vt:lpstr>DSDM Process</vt:lpstr>
      <vt:lpstr>Pre-project phase</vt:lpstr>
      <vt:lpstr>Feasibility Study</vt:lpstr>
      <vt:lpstr>Business Study</vt:lpstr>
      <vt:lpstr>Functional model iteration </vt:lpstr>
      <vt:lpstr>Design and build iteration</vt:lpstr>
      <vt:lpstr>Implementation (Deployment)</vt:lpstr>
      <vt:lpstr>Post-project phase</vt:lpstr>
      <vt:lpstr>Core techniques of DSDM and RAD</vt:lpstr>
      <vt:lpstr>MoSCoW – 80/20 prioritization</vt:lpstr>
      <vt:lpstr>Time boxing</vt:lpstr>
      <vt:lpstr>Prototyping</vt:lpstr>
      <vt:lpstr>Joint Application Design (JAD)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1221</cp:revision>
  <cp:lastPrinted>2016-10-19T12:41:10Z</cp:lastPrinted>
  <dcterms:created xsi:type="dcterms:W3CDTF">2013-11-01T14:42:31Z</dcterms:created>
  <dcterms:modified xsi:type="dcterms:W3CDTF">2019-10-16T11:42:25Z</dcterms:modified>
</cp:coreProperties>
</file>